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585" r:id="rId2"/>
    <p:sldId id="553" r:id="rId3"/>
    <p:sldId id="895" r:id="rId4"/>
    <p:sldId id="896" r:id="rId5"/>
    <p:sldId id="860" r:id="rId6"/>
    <p:sldId id="906" r:id="rId7"/>
    <p:sldId id="910" r:id="rId8"/>
    <p:sldId id="907" r:id="rId9"/>
    <p:sldId id="897" r:id="rId10"/>
    <p:sldId id="908" r:id="rId11"/>
    <p:sldId id="909" r:id="rId12"/>
    <p:sldId id="911" r:id="rId13"/>
    <p:sldId id="912" r:id="rId14"/>
    <p:sldId id="913" r:id="rId15"/>
  </p:sldIdLst>
  <p:sldSz cx="12192000" cy="6858000"/>
  <p:notesSz cx="6858000" cy="9144000"/>
  <p:kinsoku lang="zh-CN" invalStChars="!),.:;?]}、。—ˇ¨〃々～‖…’”〕〉》」』〗】∶！＂＇），．：；？］｀｜｝·" invalEndChars="([{‘“〔〈《「『〖【（［｛．·"/>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p15:clr>
            <a:srgbClr val="A4A3A4"/>
          </p15:clr>
        </p15:guide>
        <p15:guide id="2" pos="380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2F5597"/>
    <a:srgbClr val="FF0000"/>
    <a:srgbClr val="E7E6E6"/>
    <a:srgbClr val="FF2600"/>
    <a:srgbClr val="2D75B6"/>
    <a:srgbClr val="2E5597"/>
    <a:srgbClr val="011893"/>
    <a:srgbClr val="73D2FA"/>
    <a:srgbClr val="76D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487" autoAdjust="0"/>
    <p:restoredTop sz="66584" autoAdjust="0"/>
  </p:normalViewPr>
  <p:slideViewPr>
    <p:cSldViewPr snapToGrid="0">
      <p:cViewPr varScale="1">
        <p:scale>
          <a:sx n="42" d="100"/>
          <a:sy n="42" d="100"/>
        </p:scale>
        <p:origin x="1568" y="176"/>
      </p:cViewPr>
      <p:guideLst>
        <p:guide orient="horz" pos="2159"/>
        <p:guide pos="3806"/>
      </p:guideLst>
    </p:cSldViewPr>
  </p:slideViewPr>
  <p:outlineViewPr>
    <p:cViewPr>
      <p:scale>
        <a:sx n="33" d="100"/>
        <a:sy n="33" d="100"/>
      </p:scale>
      <p:origin x="0" y="0"/>
    </p:cViewPr>
  </p:outlineViewPr>
  <p:notesTextViewPr>
    <p:cViewPr>
      <p:scale>
        <a:sx n="110" d="100"/>
        <a:sy n="110" d="100"/>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4963879-A9B8-4FB5-A138-14F876CAF339}" type="datetimeFigureOut">
              <a:rPr lang="zh-CN" altLang="en-US" smtClean="0"/>
              <a:t>2023/7/18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027593-A527-46AB-AD6A-06968355F550}"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png>
</file>

<file path=ppt/media/image3.tiff>
</file>

<file path=ppt/media/image4.tiff>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986024-AB9B-43A8-AC4E-CD3F51784736}" type="datetimeFigureOut">
              <a:rPr lang="zh-CN" altLang="en-US" smtClean="0"/>
              <a:t>2023/7/18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51C2FF8-7EDF-43B7-B100-E00A2F1032C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latin typeface="Times New Roman" panose="02020603050405020304" pitchFamily="18" charset="0"/>
                <a:cs typeface="Times New Roman" panose="02020603050405020304" pitchFamily="18" charset="0"/>
              </a:rPr>
              <a:t>Good</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Morning/Afternoon,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My</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name</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is</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Jiang</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Qian.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(Next</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slide)</a:t>
            </a:r>
            <a:endParaRPr kumimoji="1" lang="zh-CN" altLang="en-US"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a:t>
            </a:fld>
            <a:endParaRPr lang="zh-CN" altLang="en-US"/>
          </a:p>
        </p:txBody>
      </p:sp>
    </p:spTree>
    <p:extLst>
      <p:ext uri="{BB962C8B-B14F-4D97-AF65-F5344CB8AC3E}">
        <p14:creationId xmlns:p14="http://schemas.microsoft.com/office/powerpoint/2010/main" val="2974838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10</a:t>
            </a:fld>
            <a:endParaRPr lang="zh-CN" altLang="en-US"/>
          </a:p>
        </p:txBody>
      </p:sp>
    </p:spTree>
    <p:extLst>
      <p:ext uri="{BB962C8B-B14F-4D97-AF65-F5344CB8AC3E}">
        <p14:creationId xmlns:p14="http://schemas.microsoft.com/office/powerpoint/2010/main" val="941882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11</a:t>
            </a:fld>
            <a:endParaRPr lang="zh-CN" altLang="en-US"/>
          </a:p>
        </p:txBody>
      </p:sp>
    </p:spTree>
    <p:extLst>
      <p:ext uri="{BB962C8B-B14F-4D97-AF65-F5344CB8AC3E}">
        <p14:creationId xmlns:p14="http://schemas.microsoft.com/office/powerpoint/2010/main" val="6381352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12</a:t>
            </a:fld>
            <a:endParaRPr lang="zh-CN" altLang="en-US"/>
          </a:p>
        </p:txBody>
      </p:sp>
    </p:spTree>
    <p:extLst>
      <p:ext uri="{BB962C8B-B14F-4D97-AF65-F5344CB8AC3E}">
        <p14:creationId xmlns:p14="http://schemas.microsoft.com/office/powerpoint/2010/main" val="4145745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13</a:t>
            </a:fld>
            <a:endParaRPr lang="zh-CN" altLang="en-US"/>
          </a:p>
        </p:txBody>
      </p:sp>
    </p:spTree>
    <p:extLst>
      <p:ext uri="{BB962C8B-B14F-4D97-AF65-F5344CB8AC3E}">
        <p14:creationId xmlns:p14="http://schemas.microsoft.com/office/powerpoint/2010/main" val="3359145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14</a:t>
            </a:fld>
            <a:endParaRPr lang="zh-CN" altLang="en-US"/>
          </a:p>
        </p:txBody>
      </p:sp>
    </p:spTree>
    <p:extLst>
      <p:ext uri="{BB962C8B-B14F-4D97-AF65-F5344CB8AC3E}">
        <p14:creationId xmlns:p14="http://schemas.microsoft.com/office/powerpoint/2010/main" val="2346832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four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2</a:t>
            </a:fld>
            <a:endParaRPr lang="zh-CN" altLang="en-US"/>
          </a:p>
        </p:txBody>
      </p:sp>
    </p:spTree>
    <p:extLst>
      <p:ext uri="{BB962C8B-B14F-4D97-AF65-F5344CB8AC3E}">
        <p14:creationId xmlns:p14="http://schemas.microsoft.com/office/powerpoint/2010/main" val="1860253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First,</a:t>
            </a:r>
            <a:r>
              <a:rPr lang="zh-CN" altLang="en-US" dirty="0"/>
              <a:t> </a:t>
            </a:r>
            <a:r>
              <a:rPr lang="en-US" altLang="zh-CN" dirty="0"/>
              <a:t>we</a:t>
            </a:r>
            <a:r>
              <a:rPr lang="zh-CN" altLang="en-US" dirty="0"/>
              <a:t> </a:t>
            </a:r>
            <a:r>
              <a:rPr lang="en-US" altLang="zh-CN" dirty="0"/>
              <a:t>will</a:t>
            </a:r>
            <a:r>
              <a:rPr lang="zh-CN" altLang="en-US" dirty="0"/>
              <a:t> </a:t>
            </a:r>
            <a:r>
              <a:rPr lang="en-US" altLang="zh-CN" dirty="0"/>
              <a:t>talk</a:t>
            </a:r>
            <a:r>
              <a:rPr lang="zh-CN" altLang="en-US" dirty="0"/>
              <a:t> </a:t>
            </a:r>
            <a:r>
              <a:rPr lang="en-US" altLang="zh-CN" dirty="0"/>
              <a:t>about</a:t>
            </a:r>
            <a:r>
              <a:rPr lang="zh-CN" altLang="en-US" dirty="0"/>
              <a:t> </a:t>
            </a:r>
            <a:r>
              <a:rPr lang="en-US" altLang="zh-CN" dirty="0"/>
              <a:t>the</a:t>
            </a:r>
            <a:r>
              <a:rPr lang="zh-CN" altLang="en-US" dirty="0"/>
              <a:t> </a:t>
            </a:r>
            <a:r>
              <a:rPr lang="en-US" altLang="zh-CN" dirty="0"/>
              <a:t>programming</a:t>
            </a:r>
            <a:r>
              <a:rPr lang="zh-CN" altLang="en-US" dirty="0"/>
              <a:t> </a:t>
            </a:r>
            <a:r>
              <a:rPr lang="en-US" altLang="zh-CN" dirty="0"/>
              <a:t>language</a:t>
            </a:r>
            <a:r>
              <a:rPr lang="zh-CN" altLang="en-US" dirty="0"/>
              <a:t> </a:t>
            </a:r>
            <a:r>
              <a:rPr lang="en-US" altLang="zh-CN" dirty="0"/>
              <a:t>and</a:t>
            </a:r>
            <a:r>
              <a:rPr lang="zh-CN" altLang="en-US" dirty="0"/>
              <a:t> </a:t>
            </a:r>
            <a:r>
              <a:rPr lang="en-US" altLang="zh-CN" dirty="0"/>
              <a:t>relevant</a:t>
            </a:r>
            <a:r>
              <a:rPr lang="zh-CN" altLang="en-US" dirty="0"/>
              <a:t> </a:t>
            </a:r>
            <a:r>
              <a:rPr lang="en-US" altLang="zh-CN" dirty="0"/>
              <a:t>package</a:t>
            </a:r>
            <a:r>
              <a:rPr lang="zh-CN" altLang="en-US" dirty="0"/>
              <a:t> </a:t>
            </a:r>
            <a:r>
              <a:rPr lang="en-US" altLang="zh-CN" dirty="0"/>
              <a:t>for</a:t>
            </a:r>
            <a:r>
              <a:rPr lang="zh-CN" altLang="en-US" dirty="0"/>
              <a:t> </a:t>
            </a:r>
            <a:r>
              <a:rPr lang="en-US" altLang="zh-CN" dirty="0"/>
              <a:t>solving</a:t>
            </a:r>
            <a:r>
              <a:rPr lang="zh-CN" altLang="en-US" dirty="0"/>
              <a:t> </a:t>
            </a:r>
            <a:r>
              <a:rPr lang="en-US" altLang="zh-CN" dirty="0"/>
              <a:t>the</a:t>
            </a:r>
            <a:r>
              <a:rPr lang="zh-CN" altLang="en-US" dirty="0"/>
              <a:t> </a:t>
            </a:r>
            <a:r>
              <a:rPr lang="en-US" altLang="zh-CN" dirty="0"/>
              <a:t>GRA</a:t>
            </a:r>
            <a:r>
              <a:rPr lang="zh-CN" altLang="en-US" dirty="0"/>
              <a:t> </a:t>
            </a:r>
            <a:r>
              <a:rPr lang="en-US" altLang="zh-CN" dirty="0"/>
              <a:t>model</a:t>
            </a:r>
            <a:r>
              <a:rPr lang="en-US" altLang="zh-CN" sz="1800" dirty="0">
                <a:effectLst/>
                <a:latin typeface="Times New Roman" panose="02020603050405020304" pitchFamily="18" charset="0"/>
                <a:ea typeface="宋体" panose="02010600030101010101" pitchFamily="2" charset="-122"/>
              </a:rPr>
              <a: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programming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language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utilized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all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lab</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lesson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python.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Based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we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use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err="1">
                <a:effectLst/>
                <a:latin typeface="Times New Roman" panose="02020603050405020304" pitchFamily="18" charset="0"/>
                <a:ea typeface="宋体" panose="02010600030101010101" pitchFamily="2" charset="-122"/>
              </a:rPr>
              <a:t>PuLP</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package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solving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because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essentially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integer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programming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problem.</a:t>
            </a:r>
            <a:r>
              <a:rPr lang="zh-CN" altLang="en-US" sz="1800" dirty="0">
                <a:effectLst/>
                <a:latin typeface="Times New Roman" panose="02020603050405020304" pitchFamily="18" charset="0"/>
                <a:ea typeface="宋体" panose="02010600030101010101" pitchFamily="2" charset="-122"/>
              </a:rPr>
              <a:t>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is an open-source linear programming (LP) package in Python. It provides tools for describing and solving linear and integer programs.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can be used to model optimization problems as mathematical models, which can then be solved using various algorithms, or solvers. </a:t>
            </a:r>
            <a:r>
              <a:rPr lang="en-US" altLang="zh-CN" sz="1800" dirty="0" err="1">
                <a:effectLst/>
                <a:latin typeface="Times New Roman" panose="02020603050405020304" pitchFamily="18" charset="0"/>
                <a:ea typeface="宋体" panose="02010600030101010101" pitchFamily="2" charset="-122"/>
              </a:rPr>
              <a:t>PuLP’s</a:t>
            </a:r>
            <a:r>
              <a:rPr lang="en-US" altLang="zh-CN" sz="1800" dirty="0">
                <a:effectLst/>
                <a:latin typeface="Times New Roman" panose="02020603050405020304" pitchFamily="18" charset="0"/>
                <a:ea typeface="宋体" panose="02010600030101010101" pitchFamily="2" charset="-122"/>
              </a:rPr>
              <a:t> main benefits are that it’s easy to install, easy to use, and its syntax closely resembles mathematical expressions. This makes the process of formulating your problem, implementing it in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and interpreting the results straightforward.</a:t>
            </a:r>
            <a:endParaRPr lang="en-US" altLang="zh-CN" dirty="0"/>
          </a:p>
        </p:txBody>
      </p:sp>
      <p:sp>
        <p:nvSpPr>
          <p:cNvPr id="4" name="灯片编号占位符 3"/>
          <p:cNvSpPr>
            <a:spLocks noGrp="1"/>
          </p:cNvSpPr>
          <p:nvPr>
            <p:ph type="sldNum" sz="quarter" idx="10"/>
          </p:nvPr>
        </p:nvSpPr>
        <p:spPr/>
        <p:txBody>
          <a:bodyPr/>
          <a:lstStyle/>
          <a:p>
            <a:fld id="{851C2FF8-7EDF-43B7-B100-E00A2F1032CA}" type="slidenum">
              <a:rPr lang="zh-CN" altLang="en-US" smtClean="0"/>
              <a:t>3</a:t>
            </a:fld>
            <a:endParaRPr lang="zh-CN" altLang="en-US"/>
          </a:p>
        </p:txBody>
      </p:sp>
    </p:spTree>
    <p:extLst>
      <p:ext uri="{BB962C8B-B14F-4D97-AF65-F5344CB8AC3E}">
        <p14:creationId xmlns:p14="http://schemas.microsoft.com/office/powerpoint/2010/main" val="991550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To understand the problem of group role assignment, a scenario of a soccer team is considered. In a soccer team (Fig. 1), there are 20 players (a0–a19) in total. In the field, there are four roles and 11 players (in total) for the 4-3-3 formation: one goalkeeper (r0), four backs (r1), three midfields (r2), and three forwards (r3). Before each game, the most important task of the coach is to choose 11 players to be on the field.</a:t>
            </a:r>
          </a:p>
        </p:txBody>
      </p:sp>
      <p:sp>
        <p:nvSpPr>
          <p:cNvPr id="4" name="灯片编号占位符 3"/>
          <p:cNvSpPr>
            <a:spLocks noGrp="1"/>
          </p:cNvSpPr>
          <p:nvPr>
            <p:ph type="sldNum" sz="quarter" idx="10"/>
          </p:nvPr>
        </p:nvSpPr>
        <p:spPr/>
        <p:txBody>
          <a:bodyPr/>
          <a:lstStyle/>
          <a:p>
            <a:fld id="{851C2FF8-7EDF-43B7-B100-E00A2F1032CA}" type="slidenum">
              <a:rPr lang="zh-CN" altLang="en-US" smtClean="0"/>
              <a:t>4</a:t>
            </a:fld>
            <a:endParaRPr lang="zh-CN" altLang="en-US"/>
          </a:p>
        </p:txBody>
      </p:sp>
    </p:spTree>
    <p:extLst>
      <p:ext uri="{BB962C8B-B14F-4D97-AF65-F5344CB8AC3E}">
        <p14:creationId xmlns:p14="http://schemas.microsoft.com/office/powerpoint/2010/main" val="24818940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Group Role Assignment (GRA) is a </a:t>
            </a:r>
            <a:r>
              <a:rPr lang="en-US" altLang="zh-CN" sz="1800" dirty="0" err="1">
                <a:effectLst/>
                <a:latin typeface="Times New Roman" panose="02020603050405020304" pitchFamily="18" charset="0"/>
                <a:ea typeface="宋体" panose="02010600030101010101" pitchFamily="2" charset="-122"/>
              </a:rPr>
              <a:t>submodel</a:t>
            </a:r>
            <a:r>
              <a:rPr lang="en-US" altLang="zh-CN" sz="1800" dirty="0">
                <a:effectLst/>
                <a:latin typeface="Times New Roman" panose="02020603050405020304" pitchFamily="18" charset="0"/>
                <a:ea typeface="宋体" panose="02010600030101010101" pitchFamily="2" charset="-122"/>
              </a:rPr>
              <a:t> of the RBC methodology, and it is derived from the E-CARGO fundamental model. The mathematical expression of the GRA model is shown below. It is an efficient tool to solve the 1-M (one-to-many) related problems.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vital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part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identify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mentioned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real-world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scenario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positions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4-3-3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formation,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candidate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players.</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5</a:t>
            </a:fld>
            <a:endParaRPr lang="zh-CN" altLang="en-US"/>
          </a:p>
        </p:txBody>
      </p:sp>
    </p:spTree>
    <p:extLst>
      <p:ext uri="{BB962C8B-B14F-4D97-AF65-F5344CB8AC3E}">
        <p14:creationId xmlns:p14="http://schemas.microsoft.com/office/powerpoint/2010/main" val="136181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Next, we will talk about how to mathematically formalize the GRA model. First, we utilize symbols </a:t>
            </a:r>
            <a:r>
              <a:rPr lang="en-US" altLang="zh-CN" sz="1800" dirty="0" err="1">
                <a:effectLst/>
                <a:latin typeface="Times New Roman" panose="02020603050405020304" pitchFamily="18" charset="0"/>
                <a:ea typeface="宋体" panose="02010600030101010101" pitchFamily="2" charset="-122"/>
              </a:rPr>
              <a:t>i</a:t>
            </a:r>
            <a:r>
              <a:rPr lang="en-US" altLang="zh-CN" sz="1800" dirty="0">
                <a:effectLst/>
                <a:latin typeface="Times New Roman" panose="02020603050405020304" pitchFamily="18" charset="0"/>
                <a:ea typeface="宋体" panose="02010600030101010101" pitchFamily="2" charset="-122"/>
              </a:rPr>
              <a:t> and m to express the index of agents and the size of the agent set, respectively. </a:t>
            </a:r>
            <a:r>
              <a:rPr lang="en-US" altLang="zh-CN" sz="1800" dirty="0" err="1">
                <a:effectLst/>
                <a:latin typeface="Times New Roman" panose="02020603050405020304" pitchFamily="18" charset="0"/>
                <a:ea typeface="宋体" panose="02010600030101010101" pitchFamily="2" charset="-122"/>
              </a:rPr>
              <a:t>Samely</a:t>
            </a:r>
            <a:r>
              <a:rPr lang="en-US" altLang="zh-CN" sz="1800" dirty="0">
                <a:effectLst/>
                <a:latin typeface="Times New Roman" panose="02020603050405020304" pitchFamily="18" charset="0"/>
                <a:ea typeface="宋体" panose="02010600030101010101" pitchFamily="2" charset="-122"/>
              </a:rPr>
              <a:t>, we also use symbols j and n to express the index of roles and the size of the role set, respectively. Then, Definition 1 represents the role range vector L. The physical meaning of the symbol L is the required number of agents for the roles. That is [1, 4, 3, 3]. Definition 2 represents the qualification matrix, which is utilized to quantify the qualifications of agents to play 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values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Q</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estimated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coach</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advance.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represents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control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variables.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indicates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assignment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result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4</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5</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cooperatively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constructs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objective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functions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en-US" altLang="zh-CN" sz="1800" b="0" i="0" u="none" strike="noStrike" dirty="0">
                <a:solidFill>
                  <a:srgbClr val="374151"/>
                </a:solidFill>
                <a:effectLst/>
                <a:latin typeface="Söhne"/>
                <a:ea typeface="宋体" panose="02010600030101010101" pitchFamily="2" charset="-122"/>
              </a:rPr>
              <a:t> Based</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on</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above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analysis,</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the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mathematical</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expression</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of</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the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GRA</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model</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is</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illustrated</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above.</a:t>
            </a:r>
            <a:endParaRPr lang="en-US" altLang="zh-CN" sz="12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6</a:t>
            </a:fld>
            <a:endParaRPr lang="zh-CN" altLang="en-US"/>
          </a:p>
        </p:txBody>
      </p:sp>
    </p:spTree>
    <p:extLst>
      <p:ext uri="{BB962C8B-B14F-4D97-AF65-F5344CB8AC3E}">
        <p14:creationId xmlns:p14="http://schemas.microsoft.com/office/powerpoint/2010/main" val="2225265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7</a:t>
            </a:fld>
            <a:endParaRPr lang="zh-CN" altLang="en-US"/>
          </a:p>
        </p:txBody>
      </p:sp>
    </p:spTree>
    <p:extLst>
      <p:ext uri="{BB962C8B-B14F-4D97-AF65-F5344CB8AC3E}">
        <p14:creationId xmlns:p14="http://schemas.microsoft.com/office/powerpoint/2010/main" val="2210201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8</a:t>
            </a:fld>
            <a:endParaRPr lang="zh-CN" altLang="en-US"/>
          </a:p>
        </p:txBody>
      </p:sp>
    </p:spTree>
    <p:extLst>
      <p:ext uri="{BB962C8B-B14F-4D97-AF65-F5344CB8AC3E}">
        <p14:creationId xmlns:p14="http://schemas.microsoft.com/office/powerpoint/2010/main" val="10917363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The objectives of this course are two-fold:</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1. To understand the process of RBC and learn about how to formalize problems with the GRA </a:t>
            </a:r>
            <a:r>
              <a:rPr lang="en-US" altLang="zh-CN" sz="1800" dirty="0" err="1">
                <a:effectLst/>
                <a:latin typeface="Times New Roman" panose="02020603050405020304" pitchFamily="18" charset="0"/>
                <a:ea typeface="宋体" panose="02010600030101010101" pitchFamily="2" charset="-122"/>
              </a:rPr>
              <a:t>submodel</a:t>
            </a:r>
            <a:r>
              <a:rPr lang="en-US" altLang="zh-CN" sz="1800" dirty="0">
                <a:effectLst/>
                <a:latin typeface="Times New Roman" panose="02020603050405020304" pitchFamily="18" charset="0"/>
                <a:ea typeface="宋体" panose="02010600030101010101" pitchFamily="2" charset="-122"/>
              </a:rPr>
              <a:t>;</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2. To practice using Python to program the GRA model in order to solve the 1-M assignment problem.</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9</a:t>
            </a:fld>
            <a:endParaRPr lang="zh-CN" altLang="en-US"/>
          </a:p>
        </p:txBody>
      </p:sp>
    </p:spTree>
    <p:extLst>
      <p:ext uri="{BB962C8B-B14F-4D97-AF65-F5344CB8AC3E}">
        <p14:creationId xmlns:p14="http://schemas.microsoft.com/office/powerpoint/2010/main" val="1527089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
        <p:nvSpPr>
          <p:cNvPr id="8" name="矩形 7"/>
          <p:cNvSpPr/>
          <p:nvPr userDrawn="1"/>
        </p:nvSpPr>
        <p:spPr>
          <a:xfrm flipV="1">
            <a:off x="838200" y="805515"/>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7" name="图片 6"/>
          <p:cNvPicPr>
            <a:picLocks noChangeAspect="1"/>
          </p:cNvPicPr>
          <p:nvPr userDrawn="1"/>
        </p:nvPicPr>
        <p:blipFill>
          <a:blip r:embed="rId2" cstate="print"/>
          <a:stretch>
            <a:fillRect/>
          </a:stretch>
        </p:blipFill>
        <p:spPr>
          <a:xfrm>
            <a:off x="8760296" y="763596"/>
            <a:ext cx="2689860" cy="647700"/>
          </a:xfrm>
          <a:prstGeom prst="rect">
            <a:avLst/>
          </a:prstGeom>
        </p:spPr>
      </p:pic>
      <p:sp>
        <p:nvSpPr>
          <p:cNvPr id="8" name="矩形 7"/>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763000" y="681037"/>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10" name="图片 9"/>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637587" y="683039"/>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矩形 10"/>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A73ACB-3285-4C53-9401-1A3DE9DE4D4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jiangqian1997/E-CARGO-Codes/tree/main/Summber_School_Laboratory/Lab_1"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0" y="2607613"/>
            <a:ext cx="8023580" cy="719877"/>
          </a:xfrm>
          <a:prstGeom prst="rect">
            <a:avLst/>
          </a:prstGeom>
        </p:spPr>
        <p:txBody>
          <a:bodyPr wrap="square">
            <a:spAutoFit/>
          </a:bodyPr>
          <a:lstStyle/>
          <a:p>
            <a:pPr algn="ctr">
              <a:lnSpc>
                <a:spcPct val="125000"/>
              </a:lnSpc>
            </a:pP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Group</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Role</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p>
        </p:txBody>
      </p:sp>
      <p:sp>
        <p:nvSpPr>
          <p:cNvPr id="6" name="TextBox 14"/>
          <p:cNvSpPr txBox="1"/>
          <p:nvPr/>
        </p:nvSpPr>
        <p:spPr>
          <a:xfrm>
            <a:off x="953294" y="4181897"/>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MUST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F.I.E</a:t>
            </a:r>
          </a:p>
        </p:txBody>
      </p:sp>
      <p:pic>
        <p:nvPicPr>
          <p:cNvPr id="2" name="图片 1">
            <a:extLst>
              <a:ext uri="{FF2B5EF4-FFF2-40B4-BE49-F238E27FC236}">
                <a16:creationId xmlns:a16="http://schemas.microsoft.com/office/drawing/2014/main" id="{EA12BE7A-5878-7540-B6ED-7D671746FFD4}"/>
              </a:ext>
            </a:extLst>
          </p:cNvPr>
          <p:cNvPicPr>
            <a:picLocks noChangeAspect="1"/>
          </p:cNvPicPr>
          <p:nvPr/>
        </p:nvPicPr>
        <p:blipFill>
          <a:blip r:embed="rId3"/>
          <a:stretch>
            <a:fillRect/>
          </a:stretch>
        </p:blipFill>
        <p:spPr>
          <a:xfrm>
            <a:off x="6619001" y="2035914"/>
            <a:ext cx="5421430" cy="2861310"/>
          </a:xfrm>
          <a:prstGeom prst="ellipse">
            <a:avLst/>
          </a:prstGeom>
          <a:ln>
            <a:noFill/>
          </a:ln>
          <a:effectLst>
            <a:softEdge rad="635000"/>
          </a:effectLst>
        </p:spPr>
      </p:pic>
      <p:sp>
        <p:nvSpPr>
          <p:cNvPr id="8" name="TextBox 14">
            <a:extLst>
              <a:ext uri="{FF2B5EF4-FFF2-40B4-BE49-F238E27FC236}">
                <a16:creationId xmlns:a16="http://schemas.microsoft.com/office/drawing/2014/main" id="{8EE993D6-BB13-654E-A5DE-C323CD2183BB}"/>
              </a:ext>
            </a:extLst>
          </p:cNvPr>
          <p:cNvSpPr txBox="1"/>
          <p:nvPr/>
        </p:nvSpPr>
        <p:spPr>
          <a:xfrm>
            <a:off x="1404579" y="3466569"/>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Lab</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Qian</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Jiang</a:t>
            </a:r>
          </a:p>
        </p:txBody>
      </p:sp>
    </p:spTree>
  </p:cSld>
  <p:clrMapOvr>
    <a:masterClrMapping/>
  </p:clrMapOvr>
  <mc:AlternateContent xmlns:mc="http://schemas.openxmlformats.org/markup-compatibility/2006" xmlns:p14="http://schemas.microsoft.com/office/powerpoint/2010/main">
    <mc:Choice Requires="p14">
      <p:transition spd="slow" p14:dur="2000" advTm="23133"/>
    </mc:Choice>
    <mc:Fallback xmlns="">
      <p:transition spd="slow" advTm="2313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904032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1189" y="889061"/>
            <a:ext cx="10568730" cy="551327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assignment requirements for this lesson are as follows:</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Suppose you are a manager of a company. Imagine and describe a scenario, i.e., to accomplish a complex task (RBC) by managing 30 agents (people, equipment, robots, groups of people, etc.).</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You need to divide the complex into smaller subtasks (Roles).</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3. You can choose from a list of candidates (Agents) to join the team to accomplish the task.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4. You need to determine a list of requirements for each task (role), i.e., role specification including L and other required properties.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reasonable. Any simple method can be used.</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025726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5657" y="1158884"/>
            <a:ext cx="10580685" cy="49720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5. Suppose that every agent should have a list of qualifications corresponding to the roles’ requirements. You create the evaluation of each agent for each subtask (role), i.e., the Q matrix.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6. After you obtain the Q matrix, use the GRA program (Group Role Assignment) to get the optimal assignment result, i.e., T.</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7. Analyze whether the assignment is good or not from your own personal perspective. Argue why an optimized assignment result may not be the best choice.</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8. Consider whether there are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scalable aspects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this scenario (i.e., future works), as this is relevant to future lessons.</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9. Encode and calculate assignment results using Python’s </a:t>
            </a:r>
            <a:r>
              <a:rPr lang="en-US"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present the mathematical model and corresponding assignment results in the format of an IEEE paper.</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93846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17180316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Requirement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11635" y="889061"/>
            <a:ext cx="10568730" cy="589864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A project report including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the descriptions of your process details</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The report should be in the IEEE conference paper format</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page limit = 2~3 pages.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Refer to: https://</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www.ieee.org</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/conferences/publishing/</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templates.html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Choose Microsoft Word and US letter.</a:t>
            </a:r>
          </a:p>
          <a:p>
            <a:pPr marL="457200" indent="-457200" algn="just">
              <a:lnSpc>
                <a:spcPct val="145000"/>
              </a:lnSpc>
              <a:buFont typeface="Wingdings" panose="05000000000000000000" pitchFamily="2" charset="2"/>
              <a:buChar char="p"/>
            </a:pP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Vital)</a:t>
            </a:r>
            <a:r>
              <a:rPr lang="zh-CN" altLang="en-US"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paper to be submitted should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include a depiction of plausible scenarios, modeling, and a reasonable interpretation of the experimental results</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Furthermore,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providing the source code, inclusive of the data</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for the experiments could facilitate a more comprehensive evaluation. </a:t>
            </a:r>
            <a:endPar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0" indent="0" algn="just">
              <a:lnSpc>
                <a:spcPct val="145000"/>
              </a:lnSpc>
              <a:buNone/>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Download</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Relevant</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Materials</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0" indent="0">
              <a:lnSpc>
                <a:spcPct val="145000"/>
              </a:lnSpc>
              <a:buNone/>
            </a:pP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hlinkClick r:id="rId3"/>
              </a:rPr>
              <a:t>https://</a:t>
            </a:r>
            <a:r>
              <a:rPr lang="en"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hlinkClick r:id="rId3"/>
              </a:rPr>
              <a:t>github.com</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hlinkClick r:id="rId3"/>
              </a:rPr>
              <a:t>/jiangqian1997/E-CARGO</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hlinkClick r:id="rId3"/>
              </a:rPr>
              <a:t>-</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hlinkClick r:id="rId3"/>
              </a:rPr>
              <a:t>Codes/tree/main/Summber_School_Laboratory/Lab_1</a:t>
            </a:r>
            <a:endPar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0" indent="0">
              <a:lnSpc>
                <a:spcPct val="145000"/>
              </a:lnSpc>
              <a:buNone/>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email</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address</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submit</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assignments</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is:</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err="1">
                <a:solidFill>
                  <a:srgbClr val="C00000"/>
                </a:solidFill>
                <a:latin typeface="Times New Roman" panose="02020603050405020304" pitchFamily="18" charset="0"/>
                <a:ea typeface="黑体" panose="02010609060101010101" pitchFamily="49" charset="-122"/>
                <a:cs typeface="Times New Roman" panose="02020603050405020304" pitchFamily="18" charset="0"/>
              </a:rPr>
              <a:t>ecargo@aliyun.com</a:t>
            </a:r>
            <a:r>
              <a:rPr lang="zh-CN" altLang="en-US"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endPar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139116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a:t>
            </a:r>
            <a:r>
              <a:rPr lang="en-US" altLang="zh-CN" sz="2800" b="1" dirty="0" err="1">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PuLP</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Package</a:t>
            </a:r>
          </a:p>
        </p:txBody>
      </p:sp>
      <p:sp>
        <p:nvSpPr>
          <p:cNvPr id="9" name="矩形 8"/>
          <p:cNvSpPr/>
          <p:nvPr/>
        </p:nvSpPr>
        <p:spPr>
          <a:xfrm>
            <a:off x="822081" y="5899759"/>
            <a:ext cx="10581793"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Python</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Package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for</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Solving</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err="1">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PuLP</a:t>
            </a:r>
            <a:r>
              <a:rPr lang="zh-CN" altLang="en-US" sz="2600" b="1" dirty="0">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Package</a:t>
            </a:r>
          </a:p>
        </p:txBody>
      </p:sp>
      <p:sp>
        <p:nvSpPr>
          <p:cNvPr id="15" name="文本框 14">
            <a:extLst>
              <a:ext uri="{FF2B5EF4-FFF2-40B4-BE49-F238E27FC236}">
                <a16:creationId xmlns:a16="http://schemas.microsoft.com/office/drawing/2014/main" id="{0307BB78-70B3-9C46-9161-00193EB74799}"/>
              </a:ext>
            </a:extLst>
          </p:cNvPr>
          <p:cNvSpPr txBox="1"/>
          <p:nvPr/>
        </p:nvSpPr>
        <p:spPr>
          <a:xfrm>
            <a:off x="822081" y="1223469"/>
            <a:ext cx="4753966" cy="4247317"/>
          </a:xfrm>
          <a:prstGeom prst="rect">
            <a:avLst/>
          </a:prstGeom>
          <a:noFill/>
        </p:spPr>
        <p:txBody>
          <a:bodyPr wrap="square" rtlCol="0">
            <a:spAutoFit/>
          </a:bodyPr>
          <a:lstStyle/>
          <a:p>
            <a:pPr algn="just"/>
            <a:r>
              <a:rPr lang="en" altLang="zh-CN" sz="27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is an </a:t>
            </a:r>
            <a:r>
              <a:rPr lang="en" altLang="zh-CN" sz="27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open-source linear programming (LP) package </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Python. It provides tools for describing and solving linear and integer programs. </a:t>
            </a:r>
            <a:r>
              <a:rPr lang="en" altLang="zh-CN" sz="27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can </a:t>
            </a:r>
            <a:r>
              <a:rPr lang="en" altLang="zh-CN" sz="27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used to model optimization problems as mathematical models</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which can then be solved using various algorithms, or solvers. </a:t>
            </a:r>
            <a:endParaRPr lang="zh-CN" altLang="en-US"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文本框 2">
            <a:extLst>
              <a:ext uri="{FF2B5EF4-FFF2-40B4-BE49-F238E27FC236}">
                <a16:creationId xmlns:a16="http://schemas.microsoft.com/office/drawing/2014/main" id="{CB289F8A-2E70-6103-96D6-541DEFDBE9C8}"/>
              </a:ext>
            </a:extLst>
          </p:cNvPr>
          <p:cNvSpPr txBox="1"/>
          <p:nvPr/>
        </p:nvSpPr>
        <p:spPr>
          <a:xfrm>
            <a:off x="6062375" y="4899949"/>
            <a:ext cx="5607438" cy="369332"/>
          </a:xfrm>
          <a:prstGeom prst="rect">
            <a:avLst/>
          </a:prstGeom>
          <a:noFill/>
        </p:spPr>
        <p:txBody>
          <a:bodyPr wrap="square" rtlCol="0">
            <a:spAutoFit/>
          </a:bodyPr>
          <a:lstStyle/>
          <a:p>
            <a:r>
              <a:rPr lang="en-US" altLang="zh-CN" b="1" dirty="0">
                <a:latin typeface="Times New Roman" panose="02020603050405020304" pitchFamily="18" charset="0"/>
                <a:ea typeface="黑体" panose="02010609060101010101" pitchFamily="49" charset="-122"/>
                <a:cs typeface="Times New Roman" panose="02020603050405020304" pitchFamily="18" charset="0"/>
              </a:rPr>
              <a:t>One</a:t>
            </a:r>
            <a:r>
              <a:rPr lang="zh-CN" altLang="en-US" b="1" dirty="0">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latin typeface="Times New Roman" panose="02020603050405020304" pitchFamily="18" charset="0"/>
                <a:ea typeface="黑体" panose="02010609060101010101" pitchFamily="49" charset="-122"/>
                <a:cs typeface="Times New Roman" panose="02020603050405020304" pitchFamily="18" charset="0"/>
              </a:rPr>
              <a:t>of</a:t>
            </a:r>
            <a:r>
              <a:rPr lang="zh-CN" altLang="en-US" b="1" dirty="0">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latin typeface="Times New Roman" panose="02020603050405020304" pitchFamily="18" charset="0"/>
                <a:ea typeface="黑体" panose="02010609060101010101" pitchFamily="49" charset="-122"/>
                <a:cs typeface="Times New Roman" panose="02020603050405020304" pitchFamily="18" charset="0"/>
              </a:rPr>
              <a:t>the function explanations in the </a:t>
            </a:r>
            <a:r>
              <a:rPr lang="en-US" altLang="zh-CN" b="1" dirty="0" err="1">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PuLP</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tutorial</a:t>
            </a:r>
            <a:endPar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4" name="图片 3">
            <a:extLst>
              <a:ext uri="{FF2B5EF4-FFF2-40B4-BE49-F238E27FC236}">
                <a16:creationId xmlns:a16="http://schemas.microsoft.com/office/drawing/2014/main" id="{AB5EB13C-8BA2-0D02-EB6C-4DD102E69369}"/>
              </a:ext>
            </a:extLst>
          </p:cNvPr>
          <p:cNvPicPr>
            <a:picLocks noChangeAspect="1"/>
          </p:cNvPicPr>
          <p:nvPr/>
        </p:nvPicPr>
        <p:blipFill>
          <a:blip r:embed="rId3"/>
          <a:stretch>
            <a:fillRect/>
          </a:stretch>
        </p:blipFill>
        <p:spPr>
          <a:xfrm>
            <a:off x="5809129" y="1588719"/>
            <a:ext cx="6113929" cy="3105644"/>
          </a:xfrm>
          <a:prstGeom prst="rect">
            <a:avLst/>
          </a:prstGeom>
        </p:spPr>
      </p:pic>
    </p:spTree>
    <p:extLst>
      <p:ext uri="{BB962C8B-B14F-4D97-AF65-F5344CB8AC3E}">
        <p14:creationId xmlns:p14="http://schemas.microsoft.com/office/powerpoint/2010/main" val="1175735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real-world</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Scenario</a:t>
            </a:r>
          </a:p>
        </p:txBody>
      </p:sp>
      <p:sp>
        <p:nvSpPr>
          <p:cNvPr id="6" name="Content Placeholder 2"/>
          <p:cNvSpPr txBox="1"/>
          <p:nvPr/>
        </p:nvSpPr>
        <p:spPr>
          <a:xfrm>
            <a:off x="822080" y="1529883"/>
            <a:ext cx="5574274" cy="379823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a soccer team,</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20</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players</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total</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0</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19</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the field,</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four roles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and </a:t>
            </a:r>
            <a:r>
              <a:rPr lang="e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11 players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total) for the 4-3-3 formation: one goalkeeper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0</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four backs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three midfields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three forwards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3</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Goal</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Help</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coach</a:t>
            </a:r>
            <a:r>
              <a:rPr lang="zh-CN" altLang="en-US" sz="2000" b="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choose</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most</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suitable</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11 players to be on the field.</a:t>
            </a:r>
            <a:endPar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6" name="矩形 45">
            <a:extLst>
              <a:ext uri="{FF2B5EF4-FFF2-40B4-BE49-F238E27FC236}">
                <a16:creationId xmlns:a16="http://schemas.microsoft.com/office/drawing/2014/main" id="{1B683232-DA6C-DB4B-BEAC-0F3448F82331}"/>
              </a:ext>
            </a:extLst>
          </p:cNvPr>
          <p:cNvSpPr/>
          <p:nvPr/>
        </p:nvSpPr>
        <p:spPr>
          <a:xfrm>
            <a:off x="755511" y="5899759"/>
            <a:ext cx="10575879"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SzPct val="100000"/>
            </a:pP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Real-world</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Scenario</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of</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Constructing</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Soccer</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Team</a:t>
            </a:r>
          </a:p>
        </p:txBody>
      </p:sp>
      <p:pic>
        <p:nvPicPr>
          <p:cNvPr id="3" name="图片 2">
            <a:extLst>
              <a:ext uri="{FF2B5EF4-FFF2-40B4-BE49-F238E27FC236}">
                <a16:creationId xmlns:a16="http://schemas.microsoft.com/office/drawing/2014/main" id="{B4805828-53D3-B996-86EC-79ABEC3490D3}"/>
              </a:ext>
            </a:extLst>
          </p:cNvPr>
          <p:cNvPicPr>
            <a:picLocks noChangeAspect="1"/>
          </p:cNvPicPr>
          <p:nvPr/>
        </p:nvPicPr>
        <p:blipFill>
          <a:blip r:embed="rId3"/>
          <a:stretch>
            <a:fillRect/>
          </a:stretch>
        </p:blipFill>
        <p:spPr>
          <a:xfrm>
            <a:off x="6462926" y="1682494"/>
            <a:ext cx="4906994" cy="3329268"/>
          </a:xfrm>
          <a:prstGeom prst="rect">
            <a:avLst/>
          </a:prstGeom>
        </p:spPr>
      </p:pic>
    </p:spTree>
    <p:extLst>
      <p:ext uri="{BB962C8B-B14F-4D97-AF65-F5344CB8AC3E}">
        <p14:creationId xmlns:p14="http://schemas.microsoft.com/office/powerpoint/2010/main" val="3709800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p:nvPr/>
        </p:nvSpPr>
        <p:spPr>
          <a:xfrm>
            <a:off x="822081" y="1169777"/>
            <a:ext cx="5881042" cy="48945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Group Role Assignment (GRA) is a </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of the RBC methodology. </a:t>
            </a:r>
            <a:endParaRPr lang="en-CA"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It is derived from the E-CARGO fundamental model.</a:t>
            </a:r>
          </a:p>
          <a:p>
            <a:pPr marL="457200" indent="-457200">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It is an efficient tool to solve the 1-M (one-to-many) related problems.</a:t>
            </a:r>
            <a:endPar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graphicFrame>
        <p:nvGraphicFramePr>
          <p:cNvPr id="10" name="对象 9">
            <a:extLst>
              <a:ext uri="{FF2B5EF4-FFF2-40B4-BE49-F238E27FC236}">
                <a16:creationId xmlns:a16="http://schemas.microsoft.com/office/drawing/2014/main" id="{957B4D8A-128E-FA48-9747-EF9C05915173}"/>
              </a:ext>
            </a:extLst>
          </p:cNvPr>
          <p:cNvGraphicFramePr>
            <a:graphicFrameLocks noChangeAspect="1"/>
          </p:cNvGraphicFramePr>
          <p:nvPr>
            <p:extLst>
              <p:ext uri="{D42A27DB-BD31-4B8C-83A1-F6EECF244321}">
                <p14:modId xmlns:p14="http://schemas.microsoft.com/office/powerpoint/2010/main" val="3323393928"/>
              </p:ext>
            </p:extLst>
          </p:nvPr>
        </p:nvGraphicFramePr>
        <p:xfrm>
          <a:off x="6634976" y="992081"/>
          <a:ext cx="4645281" cy="4180752"/>
        </p:xfrm>
        <a:graphic>
          <a:graphicData uri="http://schemas.openxmlformats.org/presentationml/2006/ole">
            <mc:AlternateContent xmlns:mc="http://schemas.openxmlformats.org/markup-compatibility/2006">
              <mc:Choice xmlns:v="urn:schemas-microsoft-com:vml" Requires="v">
                <p:oleObj r:id="rId3" imgW="4000500" imgH="3644900" progId="Visio.Drawing.11">
                  <p:embed/>
                </p:oleObj>
              </mc:Choice>
              <mc:Fallback>
                <p:oleObj r:id="rId3" imgW="4000500" imgH="3644900" progId="Visio.Drawing.11">
                  <p:embed/>
                  <p:pic>
                    <p:nvPicPr>
                      <p:cNvPr id="10" name="对象 9">
                        <a:extLst>
                          <a:ext uri="{FF2B5EF4-FFF2-40B4-BE49-F238E27FC236}">
                            <a16:creationId xmlns:a16="http://schemas.microsoft.com/office/drawing/2014/main" id="{957B4D8A-128E-FA48-9747-EF9C059151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34976" y="992081"/>
                        <a:ext cx="4645281" cy="4180752"/>
                      </a:xfrm>
                      <a:prstGeom prst="rect">
                        <a:avLst/>
                      </a:prstGeom>
                      <a:noFill/>
                    </p:spPr>
                  </p:pic>
                </p:oleObj>
              </mc:Fallback>
            </mc:AlternateContent>
          </a:graphicData>
        </a:graphic>
      </p:graphicFrame>
      <p:sp>
        <p:nvSpPr>
          <p:cNvPr id="22" name="文本框 2">
            <a:extLst>
              <a:ext uri="{FF2B5EF4-FFF2-40B4-BE49-F238E27FC236}">
                <a16:creationId xmlns:a16="http://schemas.microsoft.com/office/drawing/2014/main" id="{DDB3211C-8C9D-6247-B1D1-A8CE73270983}"/>
              </a:ext>
            </a:extLst>
          </p:cNvPr>
          <p:cNvSpPr txBox="1">
            <a:spLocks noChangeArrowheads="1"/>
          </p:cNvSpPr>
          <p:nvPr/>
        </p:nvSpPr>
        <p:spPr bwMode="auto">
          <a:xfrm>
            <a:off x="7496529" y="5168024"/>
            <a:ext cx="3462890" cy="292735"/>
          </a:xfrm>
          <a:prstGeom prst="rect">
            <a:avLst/>
          </a:prstGeom>
          <a:noFill/>
          <a:ln w="9525">
            <a:noFill/>
            <a:miter lim="800000"/>
            <a:headEnd/>
            <a:tailEnd/>
          </a:ln>
        </p:spPr>
        <p:txBody>
          <a:bodyPr rot="0" vert="horz" wrap="square" lIns="91440" tIns="45720" rIns="91440" bIns="45720" anchor="t" anchorCtr="0">
            <a:noAutofit/>
          </a:bodyPr>
          <a:lstStyle/>
          <a:p>
            <a:pPr algn="ct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The</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life</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cycling</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graph</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of</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RBC</a:t>
            </a:r>
            <a:endParaRPr lang="zh-CN" sz="1400" b="1" kern="100" dirty="0">
              <a:effectLst/>
              <a:latin typeface="Times New Roman" panose="02020603050405020304" pitchFamily="18" charset="0"/>
              <a:ea typeface="宋体" panose="02010600030101010101" pitchFamily="2" charset="-122"/>
              <a:cs typeface="宋体" panose="02010600030101010101" pitchFamily="2" charset="-122"/>
            </a:endParaRPr>
          </a:p>
        </p:txBody>
      </p:sp>
      <p:sp>
        <p:nvSpPr>
          <p:cNvPr id="24" name="矩形 23">
            <a:extLst>
              <a:ext uri="{FF2B5EF4-FFF2-40B4-BE49-F238E27FC236}">
                <a16:creationId xmlns:a16="http://schemas.microsoft.com/office/drawing/2014/main" id="{CEBBAE61-F36A-2046-B0AF-3EE34369670B}"/>
              </a:ext>
            </a:extLst>
          </p:cNvPr>
          <p:cNvSpPr/>
          <p:nvPr/>
        </p:nvSpPr>
        <p:spPr>
          <a:xfrm>
            <a:off x="822081" y="5780887"/>
            <a:ext cx="10575879"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0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Roles</a:t>
            </a:r>
            <a:r>
              <a:rPr lang="zh-CN" altLang="en-US" sz="2000"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(Tasks):</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Positions</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in</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4-3-3</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Formation</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Agents</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(Executors):</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Candidate</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Players</a:t>
            </a:r>
          </a:p>
        </p:txBody>
      </p:sp>
      <p:sp>
        <p:nvSpPr>
          <p:cNvPr id="25" name="矩形 24">
            <a:extLst>
              <a:ext uri="{FF2B5EF4-FFF2-40B4-BE49-F238E27FC236}">
                <a16:creationId xmlns:a16="http://schemas.microsoft.com/office/drawing/2014/main" id="{AB784B07-FFEB-1040-B7CA-6BE8763EA32B}"/>
              </a:ext>
            </a:extLst>
          </p:cNvPr>
          <p:cNvSpPr/>
          <p:nvPr/>
        </p:nvSpPr>
        <p:spPr>
          <a:xfrm>
            <a:off x="8743835" y="1373491"/>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Tree>
    <p:extLst>
      <p:ext uri="{BB962C8B-B14F-4D97-AF65-F5344CB8AC3E}">
        <p14:creationId xmlns:p14="http://schemas.microsoft.com/office/powerpoint/2010/main" val="3828816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9"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dissolve">
                                      <p:cBhvr>
                                        <p:cTn id="10" dur="500"/>
                                        <p:tgtEl>
                                          <p:spTgt spid="24"/>
                                        </p:tgtEl>
                                      </p:cBhvr>
                                    </p:animEffect>
                                  </p:childTnLst>
                                </p:cTn>
                              </p:par>
                              <p:par>
                                <p:cTn id="11" presetID="9" presetClass="entr" presetSubtype="0" fill="hold" grpId="1"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dissolve">
                                      <p:cBhvr>
                                        <p:cTn id="13" dur="500"/>
                                        <p:tgtEl>
                                          <p:spTgt spid="25"/>
                                        </p:tgtEl>
                                      </p:cBhvr>
                                    </p:animEffect>
                                  </p:childTnLst>
                                </p:cTn>
                              </p:par>
                              <p:par>
                                <p:cTn id="14" presetID="9"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dissolv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4" grpId="0" animBg="1"/>
      <p:bldP spid="25"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grpSp>
        <p:nvGrpSpPr>
          <p:cNvPr id="17" name="组合 16">
            <a:extLst>
              <a:ext uri="{FF2B5EF4-FFF2-40B4-BE49-F238E27FC236}">
                <a16:creationId xmlns:a16="http://schemas.microsoft.com/office/drawing/2014/main" id="{B30931AD-DE54-ABFC-C8C7-5CF5975F48D8}"/>
              </a:ext>
            </a:extLst>
          </p:cNvPr>
          <p:cNvGrpSpPr/>
          <p:nvPr/>
        </p:nvGrpSpPr>
        <p:grpSpPr>
          <a:xfrm>
            <a:off x="6191867" y="1169777"/>
            <a:ext cx="5171815" cy="4679322"/>
            <a:chOff x="6256711" y="896069"/>
            <a:chExt cx="5171815" cy="4679322"/>
          </a:xfrm>
        </p:grpSpPr>
        <p:pic>
          <p:nvPicPr>
            <p:cNvPr id="3" name="图片 2">
              <a:extLst>
                <a:ext uri="{FF2B5EF4-FFF2-40B4-BE49-F238E27FC236}">
                  <a16:creationId xmlns:a16="http://schemas.microsoft.com/office/drawing/2014/main" id="{6202C97C-5740-FC9C-7D3F-59BDB7F9356C}"/>
                </a:ext>
              </a:extLst>
            </p:cNvPr>
            <p:cNvPicPr>
              <a:picLocks noChangeAspect="1"/>
            </p:cNvPicPr>
            <p:nvPr/>
          </p:nvPicPr>
          <p:blipFill>
            <a:blip r:embed="rId3"/>
            <a:stretch>
              <a:fillRect/>
            </a:stretch>
          </p:blipFill>
          <p:spPr>
            <a:xfrm>
              <a:off x="6256711" y="2489291"/>
              <a:ext cx="5054600" cy="3086100"/>
            </a:xfrm>
            <a:prstGeom prst="rect">
              <a:avLst/>
            </a:prstGeom>
          </p:spPr>
        </p:pic>
        <p:pic>
          <p:nvPicPr>
            <p:cNvPr id="12" name="图片 11">
              <a:extLst>
                <a:ext uri="{FF2B5EF4-FFF2-40B4-BE49-F238E27FC236}">
                  <a16:creationId xmlns:a16="http://schemas.microsoft.com/office/drawing/2014/main" id="{73687275-9111-CD08-85ED-6B53D3CC0A2B}"/>
                </a:ext>
              </a:extLst>
            </p:cNvPr>
            <p:cNvPicPr>
              <a:picLocks noChangeAspect="1"/>
            </p:cNvPicPr>
            <p:nvPr/>
          </p:nvPicPr>
          <p:blipFill>
            <a:blip r:embed="rId4"/>
            <a:stretch>
              <a:fillRect/>
            </a:stretch>
          </p:blipFill>
          <p:spPr>
            <a:xfrm>
              <a:off x="6256711" y="896069"/>
              <a:ext cx="5171815" cy="1490400"/>
            </a:xfrm>
            <a:prstGeom prst="rect">
              <a:avLst/>
            </a:prstGeom>
          </p:spPr>
        </p:pic>
      </p:grpSp>
      <p:grpSp>
        <p:nvGrpSpPr>
          <p:cNvPr id="28" name="组合 27">
            <a:extLst>
              <a:ext uri="{FF2B5EF4-FFF2-40B4-BE49-F238E27FC236}">
                <a16:creationId xmlns:a16="http://schemas.microsoft.com/office/drawing/2014/main" id="{6DB02E21-C989-6D21-39E5-16909C15F1CF}"/>
              </a:ext>
            </a:extLst>
          </p:cNvPr>
          <p:cNvGrpSpPr/>
          <p:nvPr/>
        </p:nvGrpSpPr>
        <p:grpSpPr>
          <a:xfrm>
            <a:off x="6585955" y="1030295"/>
            <a:ext cx="4334450" cy="5304152"/>
            <a:chOff x="6585955" y="1030295"/>
            <a:chExt cx="4334450" cy="5304152"/>
          </a:xfrm>
        </p:grpSpPr>
        <p:pic>
          <p:nvPicPr>
            <p:cNvPr id="26" name="图片 25">
              <a:extLst>
                <a:ext uri="{FF2B5EF4-FFF2-40B4-BE49-F238E27FC236}">
                  <a16:creationId xmlns:a16="http://schemas.microsoft.com/office/drawing/2014/main" id="{912F97EC-C4FE-8063-DAAF-391D5A63154E}"/>
                </a:ext>
              </a:extLst>
            </p:cNvPr>
            <p:cNvPicPr>
              <a:picLocks noChangeAspect="1"/>
            </p:cNvPicPr>
            <p:nvPr/>
          </p:nvPicPr>
          <p:blipFill>
            <a:blip r:embed="rId5"/>
            <a:stretch>
              <a:fillRect/>
            </a:stretch>
          </p:blipFill>
          <p:spPr>
            <a:xfrm>
              <a:off x="6585955" y="1030295"/>
              <a:ext cx="4334450" cy="5304152"/>
            </a:xfrm>
            <a:prstGeom prst="rect">
              <a:avLst/>
            </a:prstGeom>
          </p:spPr>
        </p:pic>
        <p:sp>
          <p:nvSpPr>
            <p:cNvPr id="27" name="矩形 26">
              <a:extLst>
                <a:ext uri="{FF2B5EF4-FFF2-40B4-BE49-F238E27FC236}">
                  <a16:creationId xmlns:a16="http://schemas.microsoft.com/office/drawing/2014/main" id="{6327CA27-50A7-4028-16EC-1863D2A84773}"/>
                </a:ext>
              </a:extLst>
            </p:cNvPr>
            <p:cNvSpPr/>
            <p:nvPr/>
          </p:nvSpPr>
          <p:spPr>
            <a:xfrm>
              <a:off x="7519094" y="1169777"/>
              <a:ext cx="1895839" cy="4875423"/>
            </a:xfrm>
            <a:prstGeom prst="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pic>
        <p:nvPicPr>
          <p:cNvPr id="30" name="图片 29">
            <a:extLst>
              <a:ext uri="{FF2B5EF4-FFF2-40B4-BE49-F238E27FC236}">
                <a16:creationId xmlns:a16="http://schemas.microsoft.com/office/drawing/2014/main" id="{28003410-8B75-3C45-0B82-B312C4E42D11}"/>
              </a:ext>
            </a:extLst>
          </p:cNvPr>
          <p:cNvPicPr>
            <a:picLocks noChangeAspect="1"/>
          </p:cNvPicPr>
          <p:nvPr/>
        </p:nvPicPr>
        <p:blipFill>
          <a:blip r:embed="rId6"/>
          <a:stretch>
            <a:fillRect/>
          </a:stretch>
        </p:blipFill>
        <p:spPr>
          <a:xfrm>
            <a:off x="6611092" y="895345"/>
            <a:ext cx="4333364" cy="5653603"/>
          </a:xfrm>
          <a:prstGeom prst="rect">
            <a:avLst/>
          </a:prstGeom>
        </p:spPr>
      </p:pic>
      <p:pic>
        <p:nvPicPr>
          <p:cNvPr id="6" name="图片 5">
            <a:extLst>
              <a:ext uri="{FF2B5EF4-FFF2-40B4-BE49-F238E27FC236}">
                <a16:creationId xmlns:a16="http://schemas.microsoft.com/office/drawing/2014/main" id="{835D427F-8FF1-145E-3F11-D466BD63EB5E}"/>
              </a:ext>
            </a:extLst>
          </p:cNvPr>
          <p:cNvPicPr>
            <a:picLocks noChangeAspect="1"/>
          </p:cNvPicPr>
          <p:nvPr/>
        </p:nvPicPr>
        <p:blipFill>
          <a:blip r:embed="rId7"/>
          <a:stretch>
            <a:fillRect/>
          </a:stretch>
        </p:blipFill>
        <p:spPr>
          <a:xfrm>
            <a:off x="6166034" y="1449013"/>
            <a:ext cx="5174291" cy="4213015"/>
          </a:xfrm>
          <a:prstGeom prst="rect">
            <a:avLst/>
          </a:prstGeom>
        </p:spPr>
      </p:pic>
    </p:spTree>
    <p:extLst>
      <p:ext uri="{BB962C8B-B14F-4D97-AF65-F5344CB8AC3E}">
        <p14:creationId xmlns:p14="http://schemas.microsoft.com/office/powerpoint/2010/main" val="1920193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dissolve">
                                      <p:cBhvr>
                                        <p:cTn id="10" dur="5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nodeType="clickEffect">
                                  <p:stCondLst>
                                    <p:cond delay="0"/>
                                  </p:stCondLst>
                                  <p:childTnLst>
                                    <p:animEffect transition="out" filter="dissolve">
                                      <p:cBhvr>
                                        <p:cTn id="14" dur="500"/>
                                        <p:tgtEl>
                                          <p:spTgt spid="28"/>
                                        </p:tgtEl>
                                      </p:cBhvr>
                                    </p:animEffect>
                                    <p:set>
                                      <p:cBhvr>
                                        <p:cTn id="15" dur="1" fill="hold">
                                          <p:stCondLst>
                                            <p:cond delay="499"/>
                                          </p:stCondLst>
                                        </p:cTn>
                                        <p:tgtEl>
                                          <p:spTgt spid="28"/>
                                        </p:tgtEl>
                                        <p:attrNameLst>
                                          <p:attrName>style.visibility</p:attrName>
                                        </p:attrNameLst>
                                      </p:cBhvr>
                                      <p:to>
                                        <p:strVal val="hidden"/>
                                      </p:to>
                                    </p:set>
                                  </p:childTnLst>
                                </p:cTn>
                              </p:par>
                              <p:par>
                                <p:cTn id="16" presetID="9" presetClass="entr" presetSubtype="0" fill="hold"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dissolve">
                                      <p:cBhvr>
                                        <p:cTn id="18" dur="5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xit" presetSubtype="0" fill="hold" nodeType="clickEffect">
                                  <p:stCondLst>
                                    <p:cond delay="0"/>
                                  </p:stCondLst>
                                  <p:childTnLst>
                                    <p:animEffect transition="out" filter="dissolve">
                                      <p:cBhvr>
                                        <p:cTn id="22" dur="500"/>
                                        <p:tgtEl>
                                          <p:spTgt spid="30"/>
                                        </p:tgtEl>
                                      </p:cBhvr>
                                    </p:animEffect>
                                    <p:set>
                                      <p:cBhvr>
                                        <p:cTn id="23" dur="1" fill="hold">
                                          <p:stCondLst>
                                            <p:cond delay="499"/>
                                          </p:stCondLst>
                                        </p:cTn>
                                        <p:tgtEl>
                                          <p:spTgt spid="30"/>
                                        </p:tgtEl>
                                        <p:attrNameLst>
                                          <p:attrName>style.visibility</p:attrName>
                                        </p:attrNameLst>
                                      </p:cBhvr>
                                      <p:to>
                                        <p:strVal val="hidden"/>
                                      </p:to>
                                    </p:set>
                                  </p:childTnLst>
                                </p:cTn>
                              </p:par>
                              <p:par>
                                <p:cTn id="24" presetID="9"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dissolv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8268126"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Knowledge-Python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Code</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Presentation</a:t>
            </a:r>
          </a:p>
        </p:txBody>
      </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pic>
        <p:nvPicPr>
          <p:cNvPr id="5" name="图片 4">
            <a:extLst>
              <a:ext uri="{FF2B5EF4-FFF2-40B4-BE49-F238E27FC236}">
                <a16:creationId xmlns:a16="http://schemas.microsoft.com/office/drawing/2014/main" id="{CA4FE268-E65F-F715-B0B0-9162A2D4F6DA}"/>
              </a:ext>
            </a:extLst>
          </p:cNvPr>
          <p:cNvPicPr>
            <a:picLocks noChangeAspect="1"/>
          </p:cNvPicPr>
          <p:nvPr/>
        </p:nvPicPr>
        <p:blipFill>
          <a:blip r:embed="rId3"/>
          <a:stretch>
            <a:fillRect/>
          </a:stretch>
        </p:blipFill>
        <p:spPr>
          <a:xfrm>
            <a:off x="822081" y="1322492"/>
            <a:ext cx="5174291" cy="4213015"/>
          </a:xfrm>
          <a:prstGeom prst="rect">
            <a:avLst/>
          </a:prstGeom>
        </p:spPr>
      </p:pic>
      <p:pic>
        <p:nvPicPr>
          <p:cNvPr id="6" name="图片 5">
            <a:extLst>
              <a:ext uri="{FF2B5EF4-FFF2-40B4-BE49-F238E27FC236}">
                <a16:creationId xmlns:a16="http://schemas.microsoft.com/office/drawing/2014/main" id="{86501B3F-CEE4-2D31-7F0F-B32582D151D3}"/>
              </a:ext>
            </a:extLst>
          </p:cNvPr>
          <p:cNvPicPr>
            <a:picLocks noChangeAspect="1"/>
          </p:cNvPicPr>
          <p:nvPr/>
        </p:nvPicPr>
        <p:blipFill>
          <a:blip r:embed="rId4"/>
          <a:stretch>
            <a:fillRect/>
          </a:stretch>
        </p:blipFill>
        <p:spPr>
          <a:xfrm>
            <a:off x="5978008" y="1260272"/>
            <a:ext cx="5391911" cy="4337453"/>
          </a:xfrm>
          <a:prstGeom prst="rect">
            <a:avLst/>
          </a:prstGeom>
        </p:spPr>
      </p:pic>
    </p:spTree>
    <p:extLst>
      <p:ext uri="{BB962C8B-B14F-4D97-AF65-F5344CB8AC3E}">
        <p14:creationId xmlns:p14="http://schemas.microsoft.com/office/powerpoint/2010/main" val="3076011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18934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Objectives</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22081" y="1386957"/>
            <a:ext cx="5727000" cy="42340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objectives of this course are two-fold:</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To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understand the process of RBC</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learn about how to formalize problems with the GRA </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To practice using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Python to program the GRA 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in order to solve the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1-M</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assignment problem.</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25" name="图片 1">
            <a:extLst>
              <a:ext uri="{FF2B5EF4-FFF2-40B4-BE49-F238E27FC236}">
                <a16:creationId xmlns:a16="http://schemas.microsoft.com/office/drawing/2014/main" id="{A809E2BB-A6BD-D743-0A40-2414B73E9C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1197" y="1073284"/>
            <a:ext cx="3811587" cy="4547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5010397"/>
      </p:ext>
    </p:extLst>
  </p:cSld>
  <p:clrMapOvr>
    <a:masterClrMapping/>
  </p:clrMapOvr>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7805</TotalTime>
  <Words>1669</Words>
  <Application>Microsoft Macintosh PowerPoint</Application>
  <PresentationFormat>宽屏</PresentationFormat>
  <Paragraphs>108</Paragraphs>
  <Slides>14</Slides>
  <Notes>14</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14</vt:i4>
      </vt:variant>
    </vt:vector>
  </HeadingPairs>
  <TitlesOfParts>
    <vt:vector size="24" baseType="lpstr">
      <vt:lpstr>等线</vt:lpstr>
      <vt:lpstr>等线 Light</vt:lpstr>
      <vt:lpstr>Söhne</vt:lpstr>
      <vt:lpstr>Arial</vt:lpstr>
      <vt:lpstr>Calibri</vt:lpstr>
      <vt:lpstr>Monotype Corsiva</vt:lpstr>
      <vt:lpstr>Times New Roman</vt:lpstr>
      <vt:lpstr>Wingdings</vt:lpstr>
      <vt:lpstr>自定义设计方案</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panxiaomeng</dc:creator>
  <cp:lastModifiedBy>2109853gmi30001@student.must.edu.mo</cp:lastModifiedBy>
  <cp:revision>1309</cp:revision>
  <dcterms:created xsi:type="dcterms:W3CDTF">2017-10-20T06:33:00Z</dcterms:created>
  <dcterms:modified xsi:type="dcterms:W3CDTF">2023-07-18T13:34:18Z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926347C51394418297BA99A8B08195D6</vt:lpwstr>
  </property>
  <property fmtid="{D5CDD505-2E9C-101B-9397-08002B2CF9AE}" pid="3" name="KSOProductBuildVer">
    <vt:lpwstr>2052-11.1.0.10495</vt:lpwstr>
  </property>
</Properties>
</file>

<file path=docProps/thumbnail.jpeg>
</file>